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Roboto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oboto-italic.fntdata"/><Relationship Id="rId12" Type="http://schemas.openxmlformats.org/officeDocument/2006/relationships/slide" Target="slides/slide8.xml"/><Relationship Id="rId34" Type="http://schemas.openxmlformats.org/officeDocument/2006/relationships/font" Target="fonts/Roboto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fef683f20_0_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fef683f2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fef683f2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4fef683f2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4fef683f20_0_5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4fef683f2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fef683f2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4fef683f2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4fef683f20_0_6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4fef683f2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4fef683f20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4fef683f2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4fef683f20_0_8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4fef683f2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fef683f20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4fef683f20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fef683f20_0_9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fef683f2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4fef683f2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4fef683f2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83aa9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83aa9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4fef683f20_0_1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4fef683f2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fef683f20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4fef683f20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4fef683f20_0_1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4fef683f20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fca2d73fd4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fca2d73fd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4fef683f20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4fef683f20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4fef683f20_0_14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4fef683f20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fef683f20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4fef683f20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4fef683f20_0_15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4fef683f20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e5167432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e5167432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83aa9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83aa9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b17fa483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6b17fa48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fef683f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4fef683f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4fef683f20_0_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4fef683f2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fef683f2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4fef683f2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fef683f20_0_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4fef683f2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fef683f2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4fef683f2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292100" lvl="2" marL="1371600" algn="ctr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algn="ctr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algn="ctr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algn="ctr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algn="ctr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algn="ctr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algn="ctr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ukiepc2024.cloudcontest.org/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UKIEPC</a:t>
            </a:r>
            <a:r>
              <a:rPr lang="en"/>
              <a:t> </a:t>
            </a:r>
            <a:r>
              <a:rPr lang="en">
                <a:solidFill>
                  <a:srgbClr val="FFFFFF"/>
                </a:solidFill>
              </a:rPr>
              <a:t>2024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and solution outlines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1950" y="2035318"/>
            <a:ext cx="1003025" cy="5015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8375" y="2035325"/>
            <a:ext cx="1003000" cy="5015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idx="4294967295" type="body"/>
          </p:nvPr>
        </p:nvSpPr>
        <p:spPr>
          <a:xfrm>
            <a:off x="311700" y="1769575"/>
            <a:ext cx="25134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Greedy algorithms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Sorting</a:t>
            </a:r>
            <a:endParaRPr sz="1400"/>
          </a:p>
        </p:txBody>
      </p:sp>
      <p:sp>
        <p:nvSpPr>
          <p:cNvPr id="141" name="Google Shape;141;p22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Drone Operator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2" name="Google Shape;142;p22"/>
          <p:cNvSpPr txBox="1"/>
          <p:nvPr>
            <p:ph idx="4294967295" type="body"/>
          </p:nvPr>
        </p:nvSpPr>
        <p:spPr>
          <a:xfrm>
            <a:off x="311700" y="1152475"/>
            <a:ext cx="24081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Techniques</a:t>
            </a:r>
            <a:endParaRPr b="1" sz="2100"/>
          </a:p>
        </p:txBody>
      </p:sp>
      <p:sp>
        <p:nvSpPr>
          <p:cNvPr id="143" name="Google Shape;143;p22"/>
          <p:cNvSpPr txBox="1"/>
          <p:nvPr>
            <p:ph idx="4294967295" type="body"/>
          </p:nvPr>
        </p:nvSpPr>
        <p:spPr>
          <a:xfrm>
            <a:off x="2825075" y="1152475"/>
            <a:ext cx="60072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Algorithm</a:t>
            </a:r>
            <a:endParaRPr b="1" sz="2100"/>
          </a:p>
        </p:txBody>
      </p:sp>
      <p:sp>
        <p:nvSpPr>
          <p:cNvPr id="144" name="Google Shape;144;p22"/>
          <p:cNvSpPr txBox="1"/>
          <p:nvPr>
            <p:ph idx="4294967295" type="body"/>
          </p:nvPr>
        </p:nvSpPr>
        <p:spPr>
          <a:xfrm>
            <a:off x="2825077" y="1769575"/>
            <a:ext cx="58983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Our equations have one spare degree of freedom: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onsolas"/>
              <a:buChar char="○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 = e - w            :::  </a:t>
            </a: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w = e - p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onsolas"/>
              <a:buChar char="○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r = n - s            :::  </a:t>
            </a: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s = n - r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onsolas"/>
              <a:buChar char="○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y = n + e + s + w    :::  </a:t>
            </a: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y = 2n + 2e - r - p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 a solution where max(|n|,|e|,|s|,|w|)=T, </a:t>
            </a:r>
            <a:r>
              <a:rPr b="1" lang="en" sz="1400"/>
              <a:t>two </a:t>
            </a:r>
            <a:r>
              <a:rPr lang="en" sz="1400"/>
              <a:t>variables have |v|=T.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Otherwise, max(|v|) could be decreased without increasing 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options are: (|n|=|e|, |n|=|s|, |n|=|w|, |e|=|s|, |e|=|w|)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So either 1. Add each </a:t>
            </a:r>
            <a:r>
              <a:rPr lang="en" sz="1400"/>
              <a:t>possibl e</a:t>
            </a:r>
            <a:r>
              <a:rPr lang="en" sz="1400"/>
              <a:t>quation into the system and solve algebraically, taking the minimum solution as the answer.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Or 2. Binary search on the value of T, and for every pair in (n,e,s,w) set both elements to T then check if this gives a valid set of equations.</a:t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-195775" y="1233175"/>
            <a:ext cx="49923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Eradication Sort</a:t>
            </a:r>
            <a:endParaRPr/>
          </a:p>
        </p:txBody>
      </p:sp>
      <p:sp>
        <p:nvSpPr>
          <p:cNvPr id="150" name="Google Shape;150;p23"/>
          <p:cNvSpPr txBox="1"/>
          <p:nvPr>
            <p:ph idx="1" type="subTitle"/>
          </p:nvPr>
        </p:nvSpPr>
        <p:spPr>
          <a:xfrm>
            <a:off x="265500" y="2779477"/>
            <a:ext cx="40452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0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correct • solved at: </a:t>
            </a:r>
            <a:r>
              <a:rPr b="1" lang="en">
                <a:solidFill>
                  <a:schemeClr val="lt1"/>
                </a:solidFill>
              </a:rPr>
              <a:t>??:??</a:t>
            </a:r>
            <a:r>
              <a:rPr lang="en">
                <a:solidFill>
                  <a:schemeClr val="lt1"/>
                </a:solidFill>
              </a:rPr>
              <a:t> by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??</a:t>
            </a:r>
            <a:endParaRPr b="1"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??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" name="Google Shape;151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Overview</a:t>
            </a:r>
            <a:endParaRPr sz="14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Remove some items from an unsorted list, to make it sorted</a:t>
            </a:r>
            <a:br>
              <a:rPr lang="en" sz="1400"/>
            </a:b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For each gap of width W you leave in the resulting list, you pay a cost of </a:t>
            </a:r>
            <a:r>
              <a:rPr b="1" lang="en" sz="1400"/>
              <a:t>W²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is the minimum total cost you can achieve?</a:t>
            </a:r>
            <a:endParaRPr sz="1400"/>
          </a:p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 b="0" l="9309" r="9317" t="0"/>
          <a:stretch/>
        </p:blipFill>
        <p:spPr>
          <a:xfrm>
            <a:off x="265500" y="107425"/>
            <a:ext cx="4045199" cy="175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idx="4294967295" type="body"/>
          </p:nvPr>
        </p:nvSpPr>
        <p:spPr>
          <a:xfrm>
            <a:off x="311700" y="1769575"/>
            <a:ext cx="25134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Dynamic programming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Binary indexed trees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Convex line functions</a:t>
            </a:r>
            <a:endParaRPr sz="1400"/>
          </a:p>
        </p:txBody>
      </p:sp>
      <p:sp>
        <p:nvSpPr>
          <p:cNvPr id="158" name="Google Shape;158;p24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Eradication Sort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9" name="Google Shape;159;p24"/>
          <p:cNvSpPr txBox="1"/>
          <p:nvPr>
            <p:ph idx="4294967295" type="body"/>
          </p:nvPr>
        </p:nvSpPr>
        <p:spPr>
          <a:xfrm>
            <a:off x="311700" y="1152475"/>
            <a:ext cx="24081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Techniques</a:t>
            </a:r>
            <a:endParaRPr b="1" sz="2100"/>
          </a:p>
        </p:txBody>
      </p:sp>
      <p:sp>
        <p:nvSpPr>
          <p:cNvPr id="160" name="Google Shape;160;p24"/>
          <p:cNvSpPr txBox="1"/>
          <p:nvPr>
            <p:ph idx="4294967295" type="body"/>
          </p:nvPr>
        </p:nvSpPr>
        <p:spPr>
          <a:xfrm>
            <a:off x="2825077" y="1769575"/>
            <a:ext cx="58983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Straightforward dynamic programming gives a (too slow) solution: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cost[x] = the cost in case the last item </a:t>
            </a:r>
            <a:r>
              <a:rPr b="1" lang="en"/>
              <a:t>kept </a:t>
            </a:r>
            <a:r>
              <a:rPr lang="en"/>
              <a:t>so far is y[x]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cost[x] = min(cost[i] + (x-i)² for-all [i &lt; x] st. y[i] ≤ y[x])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Complexity of implementation is O(N²)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We need ways to find the candidate values, and to get the minimum among them, quickly.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cost[x] = cost[i]+(x-i)² can be rearranged as a line equation: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cost[x]-x² = cost[i]+i² - (2i)x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we ignore (y[i] ≤ y[x]), we can store the lines in a list sorted by gradient, and use binary/two-pointers </a:t>
            </a:r>
            <a:r>
              <a:rPr lang="en"/>
              <a:t>search</a:t>
            </a:r>
            <a:r>
              <a:rPr lang="en"/>
              <a:t> to find the best line for a given x.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To address the (y[i] ≤ y[x]) constraint, we’ll create a binary-indexed tree of these lists. After calculating cost[x], update lines[y[x]...inf].</a:t>
            </a:r>
            <a:endParaRPr sz="1400"/>
          </a:p>
        </p:txBody>
      </p:sp>
      <p:sp>
        <p:nvSpPr>
          <p:cNvPr id="161" name="Google Shape;161;p24"/>
          <p:cNvSpPr txBox="1"/>
          <p:nvPr>
            <p:ph idx="4294967295" type="body"/>
          </p:nvPr>
        </p:nvSpPr>
        <p:spPr>
          <a:xfrm>
            <a:off x="2825075" y="1152475"/>
            <a:ext cx="60072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Algorithm</a:t>
            </a:r>
            <a:endParaRPr b="1" sz="2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-195775" y="1233175"/>
            <a:ext cx="49923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Proteins</a:t>
            </a:r>
            <a:endParaRPr/>
          </a:p>
        </p:txBody>
      </p:sp>
      <p:sp>
        <p:nvSpPr>
          <p:cNvPr id="167" name="Google Shape;167;p25"/>
          <p:cNvSpPr txBox="1"/>
          <p:nvPr>
            <p:ph idx="1" type="subTitle"/>
          </p:nvPr>
        </p:nvSpPr>
        <p:spPr>
          <a:xfrm>
            <a:off x="265500" y="2779477"/>
            <a:ext cx="40452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0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correct • solved at: </a:t>
            </a:r>
            <a:r>
              <a:rPr b="1" lang="en">
                <a:solidFill>
                  <a:schemeClr val="lt1"/>
                </a:solidFill>
              </a:rPr>
              <a:t>??:??</a:t>
            </a:r>
            <a:r>
              <a:rPr lang="en">
                <a:solidFill>
                  <a:schemeClr val="lt1"/>
                </a:solidFill>
              </a:rPr>
              <a:t> by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??</a:t>
            </a:r>
            <a:endParaRPr b="1"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??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8" name="Google Shape;168;p2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Overview</a:t>
            </a:r>
            <a:endParaRPr sz="14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coordinates of some points with high dimensionality are given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We will build a subset of these points and call it K.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K is built by repeatedly taking the point which is </a:t>
            </a:r>
            <a:r>
              <a:rPr b="1" lang="en" sz="1400"/>
              <a:t>farthest</a:t>
            </a:r>
            <a:r>
              <a:rPr lang="en" sz="1400"/>
              <a:t> from the </a:t>
            </a:r>
            <a:r>
              <a:rPr b="1" lang="en" sz="1400"/>
              <a:t>closest </a:t>
            </a:r>
            <a:r>
              <a:rPr lang="en" sz="1400"/>
              <a:t>point in K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Find a way to build the set K quickly.</a:t>
            </a:r>
            <a:endParaRPr sz="1400"/>
          </a:p>
        </p:txBody>
      </p:sp>
      <p:pic>
        <p:nvPicPr>
          <p:cNvPr id="169" name="Google Shape;169;p25"/>
          <p:cNvPicPr preferRelativeResize="0"/>
          <p:nvPr/>
        </p:nvPicPr>
        <p:blipFill rotWithShape="1">
          <a:blip r:embed="rId3">
            <a:alphaModFix/>
          </a:blip>
          <a:srcRect b="10000" l="0" r="0" t="10000"/>
          <a:stretch/>
        </p:blipFill>
        <p:spPr>
          <a:xfrm>
            <a:off x="1191250" y="107425"/>
            <a:ext cx="2193700" cy="175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idx="4294967295" type="body"/>
          </p:nvPr>
        </p:nvSpPr>
        <p:spPr>
          <a:xfrm>
            <a:off x="311700" y="1769575"/>
            <a:ext cx="25134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Ad-hoc optimisation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Precalculation</a:t>
            </a:r>
            <a:endParaRPr sz="1400"/>
          </a:p>
        </p:txBody>
      </p:sp>
      <p:sp>
        <p:nvSpPr>
          <p:cNvPr id="175" name="Google Shape;175;p26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Finding Suspicious Proteins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6" name="Google Shape;176;p26"/>
          <p:cNvSpPr txBox="1"/>
          <p:nvPr>
            <p:ph idx="4294967295" type="body"/>
          </p:nvPr>
        </p:nvSpPr>
        <p:spPr>
          <a:xfrm>
            <a:off x="311700" y="1152475"/>
            <a:ext cx="24081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Techniques</a:t>
            </a:r>
            <a:endParaRPr b="1" sz="2100"/>
          </a:p>
        </p:txBody>
      </p:sp>
      <p:sp>
        <p:nvSpPr>
          <p:cNvPr id="177" name="Google Shape;177;p26"/>
          <p:cNvSpPr txBox="1"/>
          <p:nvPr>
            <p:ph idx="4294967295" type="body"/>
          </p:nvPr>
        </p:nvSpPr>
        <p:spPr>
          <a:xfrm>
            <a:off x="2825075" y="1152475"/>
            <a:ext cx="60072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Algorithm</a:t>
            </a:r>
            <a:endParaRPr b="1" sz="2100"/>
          </a:p>
        </p:txBody>
      </p:sp>
      <p:sp>
        <p:nvSpPr>
          <p:cNvPr id="178" name="Google Shape;178;p26"/>
          <p:cNvSpPr txBox="1"/>
          <p:nvPr>
            <p:ph idx="4294967295" type="body"/>
          </p:nvPr>
        </p:nvSpPr>
        <p:spPr>
          <a:xfrm>
            <a:off x="2825077" y="1769575"/>
            <a:ext cx="58983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When choosing the next value V (which happens K times):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</a:t>
            </a:r>
            <a:r>
              <a:rPr lang="en" sz="1400"/>
              <a:t>e need to calculate</a:t>
            </a:r>
            <a:r>
              <a:rPr lang="en"/>
              <a:t> min( dist(V, k[i]) forall existing 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is (O(L*K)) ) - too slow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However, min(dist(V, k[0…i])) is the same as: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min(dist(V, k[0…i]), dist(V, k[i+1]))</a:t>
            </a:r>
            <a:endParaRPr/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only thing that changes is the addition of the new element of K, and this can be updated later.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can maintain the current minimum distances to so-far-unselected items as dist[0…n-1]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Every time we choose a new element of K, update all the distances with min(cur, dist(k))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-195775" y="1233175"/>
            <a:ext cx="49923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Grid Search</a:t>
            </a:r>
            <a:endParaRPr/>
          </a:p>
        </p:txBody>
      </p:sp>
      <p:sp>
        <p:nvSpPr>
          <p:cNvPr id="184" name="Google Shape;184;p27"/>
          <p:cNvSpPr txBox="1"/>
          <p:nvPr>
            <p:ph idx="1" type="subTitle"/>
          </p:nvPr>
        </p:nvSpPr>
        <p:spPr>
          <a:xfrm>
            <a:off x="265500" y="2779477"/>
            <a:ext cx="40452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0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correct • solved at: </a:t>
            </a:r>
            <a:r>
              <a:rPr b="1" lang="en">
                <a:solidFill>
                  <a:schemeClr val="lt1"/>
                </a:solidFill>
              </a:rPr>
              <a:t>??:??</a:t>
            </a:r>
            <a:r>
              <a:rPr lang="en">
                <a:solidFill>
                  <a:schemeClr val="lt1"/>
                </a:solidFill>
              </a:rPr>
              <a:t> by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??</a:t>
            </a:r>
            <a:endParaRPr b="1"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??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5" name="Google Shape;185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Overview</a:t>
            </a:r>
            <a:endParaRPr sz="14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You are given a 2D word and a 2D grid in which to search for that word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Highlight the places where the word occurs in the grid.</a:t>
            </a:r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 rotWithShape="1">
          <a:blip r:embed="rId3">
            <a:alphaModFix/>
          </a:blip>
          <a:srcRect b="0" l="6270" r="6270" t="0"/>
          <a:stretch/>
        </p:blipFill>
        <p:spPr>
          <a:xfrm>
            <a:off x="1265675" y="107425"/>
            <a:ext cx="2044850" cy="175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>
            <p:ph idx="4294967295" type="body"/>
          </p:nvPr>
        </p:nvSpPr>
        <p:spPr>
          <a:xfrm>
            <a:off x="311700" y="1769575"/>
            <a:ext cx="25134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Hashing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FFT</a:t>
            </a:r>
            <a:endParaRPr sz="1400"/>
          </a:p>
        </p:txBody>
      </p:sp>
      <p:sp>
        <p:nvSpPr>
          <p:cNvPr id="192" name="Google Shape;192;p28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Grid Search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3" name="Google Shape;193;p28"/>
          <p:cNvSpPr txBox="1"/>
          <p:nvPr>
            <p:ph idx="4294967295" type="body"/>
          </p:nvPr>
        </p:nvSpPr>
        <p:spPr>
          <a:xfrm>
            <a:off x="311700" y="1152475"/>
            <a:ext cx="24081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Techniques</a:t>
            </a:r>
            <a:endParaRPr b="1" sz="2100"/>
          </a:p>
        </p:txBody>
      </p:sp>
      <p:sp>
        <p:nvSpPr>
          <p:cNvPr id="194" name="Google Shape;194;p28"/>
          <p:cNvSpPr txBox="1"/>
          <p:nvPr>
            <p:ph idx="4294967295" type="body"/>
          </p:nvPr>
        </p:nvSpPr>
        <p:spPr>
          <a:xfrm>
            <a:off x="2825075" y="1152475"/>
            <a:ext cx="60072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Algorithm</a:t>
            </a:r>
            <a:endParaRPr b="1" sz="2100"/>
          </a:p>
        </p:txBody>
      </p:sp>
      <p:sp>
        <p:nvSpPr>
          <p:cNvPr id="195" name="Google Shape;195;p28"/>
          <p:cNvSpPr txBox="1"/>
          <p:nvPr>
            <p:ph idx="4294967295" type="body"/>
          </p:nvPr>
        </p:nvSpPr>
        <p:spPr>
          <a:xfrm>
            <a:off x="2825077" y="1769575"/>
            <a:ext cx="58983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String-matching algorithms based on hashing (Rabin-Karp) and FFT translate well over to multiple dimensions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example, using a polynomial hash we can use 2 passes: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For each row, save the running hash of the last N items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Then for each column, make a running hash of the last M hashes (using P^N or some other prime for rows)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Knowing the size of the word in advance helps with this, eg. building prefix sum tables for each row.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Standard string-matching with Aho-Corasick is adaptable enough to work too.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First, for each row find which string(s) match at each column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Then, look in each column for the right pattern of match IDs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Both steps are one-dimensional string matching problems.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-195775" y="1233175"/>
            <a:ext cx="49923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Hedge Topiary</a:t>
            </a:r>
            <a:endParaRPr/>
          </a:p>
        </p:txBody>
      </p:sp>
      <p:sp>
        <p:nvSpPr>
          <p:cNvPr id="201" name="Google Shape;201;p29"/>
          <p:cNvSpPr txBox="1"/>
          <p:nvPr>
            <p:ph idx="1" type="subTitle"/>
          </p:nvPr>
        </p:nvSpPr>
        <p:spPr>
          <a:xfrm>
            <a:off x="265500" y="2779477"/>
            <a:ext cx="40452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0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correct • solved at: </a:t>
            </a:r>
            <a:r>
              <a:rPr b="1" lang="en">
                <a:solidFill>
                  <a:schemeClr val="lt1"/>
                </a:solidFill>
              </a:rPr>
              <a:t>??:??</a:t>
            </a:r>
            <a:r>
              <a:rPr lang="en">
                <a:solidFill>
                  <a:schemeClr val="lt1"/>
                </a:solidFill>
              </a:rPr>
              <a:t> by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??</a:t>
            </a:r>
            <a:endParaRPr b="1"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??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2" name="Google Shape;202;p2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Overview</a:t>
            </a:r>
            <a:endParaRPr sz="14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You have two shapes, A and B.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shapes may be convex.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However, the shapes are simple polygons with integer-aligned vertices.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Shape A needs to fit inside B.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How big can you scale A (around the origin) so that it fits inside B?</a:t>
            </a:r>
            <a:endParaRPr sz="1400"/>
          </a:p>
        </p:txBody>
      </p:sp>
      <p:pic>
        <p:nvPicPr>
          <p:cNvPr id="203" name="Google Shape;203;p29"/>
          <p:cNvPicPr preferRelativeResize="0"/>
          <p:nvPr/>
        </p:nvPicPr>
        <p:blipFill rotWithShape="1">
          <a:blip r:embed="rId3">
            <a:alphaModFix/>
          </a:blip>
          <a:srcRect b="0" l="-23443" r="-23443" t="0"/>
          <a:stretch/>
        </p:blipFill>
        <p:spPr>
          <a:xfrm>
            <a:off x="882474" y="107425"/>
            <a:ext cx="2811253" cy="175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>
            <p:ph idx="4294967295" type="body"/>
          </p:nvPr>
        </p:nvSpPr>
        <p:spPr>
          <a:xfrm>
            <a:off x="311700" y="1769575"/>
            <a:ext cx="25134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Ray-ray intersection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Sweepline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Rational</a:t>
            </a:r>
            <a:r>
              <a:rPr lang="en" sz="1400"/>
              <a:t> arithmetic</a:t>
            </a:r>
            <a:endParaRPr sz="1400"/>
          </a:p>
        </p:txBody>
      </p:sp>
      <p:sp>
        <p:nvSpPr>
          <p:cNvPr id="209" name="Google Shape;209;p30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Hedge Topiary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0" name="Google Shape;210;p30"/>
          <p:cNvSpPr txBox="1"/>
          <p:nvPr>
            <p:ph idx="4294967295" type="body"/>
          </p:nvPr>
        </p:nvSpPr>
        <p:spPr>
          <a:xfrm>
            <a:off x="311700" y="1152475"/>
            <a:ext cx="24081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Techniques</a:t>
            </a:r>
            <a:endParaRPr b="1" sz="2100"/>
          </a:p>
        </p:txBody>
      </p:sp>
      <p:sp>
        <p:nvSpPr>
          <p:cNvPr id="211" name="Google Shape;211;p30"/>
          <p:cNvSpPr txBox="1"/>
          <p:nvPr>
            <p:ph idx="4294967295" type="body"/>
          </p:nvPr>
        </p:nvSpPr>
        <p:spPr>
          <a:xfrm>
            <a:off x="2825075" y="1152475"/>
            <a:ext cx="60072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Algorithm</a:t>
            </a:r>
            <a:endParaRPr b="1" sz="2100"/>
          </a:p>
        </p:txBody>
      </p:sp>
      <p:sp>
        <p:nvSpPr>
          <p:cNvPr id="212" name="Google Shape;212;p30"/>
          <p:cNvSpPr txBox="1"/>
          <p:nvPr>
            <p:ph idx="4294967295" type="body"/>
          </p:nvPr>
        </p:nvSpPr>
        <p:spPr>
          <a:xfrm>
            <a:off x="2825077" y="1769575"/>
            <a:ext cx="58983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Imagine slowly scaling shape A up. At times, the boundaries of A cross inside/outside the boundaries of B (and vice versa)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Such intersections happen at </a:t>
            </a:r>
            <a:r>
              <a:rPr b="1" lang="en"/>
              <a:t>vertex/edge boundaries </a:t>
            </a:r>
            <a:r>
              <a:rPr lang="en"/>
              <a:t>(a vertex of A/B touches an edge of B/A).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We’re going to solve the problem individually for a “radial slice” in the direction of each vertex of A+B and combine solutions later.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For each vertex in the input</a:t>
            </a:r>
            <a:r>
              <a:rPr lang="en"/>
              <a:t>, find the one-dimensional “slice</a:t>
            </a:r>
            <a:r>
              <a:rPr lang="en"/>
              <a:t>s</a:t>
            </a:r>
            <a:r>
              <a:rPr lang="en"/>
              <a:t>” of A and “slices” of B in the direction of that vertex.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need to align these slices so that they overlap.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For each slice attached to a vertex, find the set of feasible ranges of scale factors where it can “fit” into/around the slices of the other shape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Finally, use a sweepline to intersect the sets of feasible </a:t>
            </a:r>
            <a:r>
              <a:rPr lang="en" sz="1400"/>
              <a:t>regions</a:t>
            </a:r>
            <a:r>
              <a:rPr lang="en" sz="1400"/>
              <a:t>.</a:t>
            </a:r>
            <a:endParaRPr sz="1400"/>
          </a:p>
        </p:txBody>
      </p:sp>
      <p:pic>
        <p:nvPicPr>
          <p:cNvPr id="213" name="Google Shape;2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" y="2712100"/>
            <a:ext cx="2028824" cy="2431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30"/>
          <p:cNvCxnSpPr/>
          <p:nvPr/>
        </p:nvCxnSpPr>
        <p:spPr>
          <a:xfrm flipH="1" rot="10800000">
            <a:off x="952500" y="2714475"/>
            <a:ext cx="695400" cy="1619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/>
          <p:nvPr>
            <p:ph type="title"/>
          </p:nvPr>
        </p:nvSpPr>
        <p:spPr>
          <a:xfrm>
            <a:off x="-195775" y="1233175"/>
            <a:ext cx="49923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Inconsistent</a:t>
            </a:r>
            <a:endParaRPr/>
          </a:p>
        </p:txBody>
      </p:sp>
      <p:sp>
        <p:nvSpPr>
          <p:cNvPr id="220" name="Google Shape;220;p31"/>
          <p:cNvSpPr txBox="1"/>
          <p:nvPr>
            <p:ph idx="1" type="subTitle"/>
          </p:nvPr>
        </p:nvSpPr>
        <p:spPr>
          <a:xfrm>
            <a:off x="265500" y="2779477"/>
            <a:ext cx="40452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0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correct • </a:t>
            </a:r>
            <a:r>
              <a:rPr b="1" lang="en">
                <a:solidFill>
                  <a:schemeClr val="lt1"/>
                </a:solidFill>
              </a:rPr>
              <a:t>not </a:t>
            </a:r>
            <a:r>
              <a:rPr lang="en">
                <a:solidFill>
                  <a:schemeClr val="lt1"/>
                </a:solidFill>
              </a:rPr>
              <a:t>solved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1" name="Google Shape;221;p3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Overview</a:t>
            </a:r>
            <a:endParaRPr sz="14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We want to demonstrate Simpson’s Paradox.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Two teams have been training equally hard across N categories of problem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Team1 solved </a:t>
            </a:r>
            <a:r>
              <a:rPr b="1" lang="en"/>
              <a:t>a[i]/b[i]</a:t>
            </a:r>
            <a:r>
              <a:rPr lang="en"/>
              <a:t> of category 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Team2 solved </a:t>
            </a:r>
            <a:r>
              <a:rPr b="1" lang="en"/>
              <a:t>c[i]/d[i]</a:t>
            </a:r>
            <a:r>
              <a:rPr lang="en"/>
              <a:t> of category 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Both teams attempted M problems in total.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Generate a table of results where team1 has done better than team2 on each individual category, but team2 has solved more tasks overall.</a:t>
            </a:r>
            <a:endParaRPr sz="1400"/>
          </a:p>
        </p:txBody>
      </p:sp>
      <p:pic>
        <p:nvPicPr>
          <p:cNvPr id="222" name="Google Shape;222;p31"/>
          <p:cNvPicPr preferRelativeResize="0"/>
          <p:nvPr/>
        </p:nvPicPr>
        <p:blipFill rotWithShape="1">
          <a:blip r:embed="rId3">
            <a:alphaModFix/>
          </a:blip>
          <a:srcRect b="25805" l="-10242" r="-10254" t="8599"/>
          <a:stretch/>
        </p:blipFill>
        <p:spPr>
          <a:xfrm>
            <a:off x="1265675" y="107425"/>
            <a:ext cx="2044850" cy="175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Solutions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/>
          <p:nvPr>
            <p:ph idx="4294967295" type="body"/>
          </p:nvPr>
        </p:nvSpPr>
        <p:spPr>
          <a:xfrm>
            <a:off x="311700" y="1769575"/>
            <a:ext cx="25134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Construction</a:t>
            </a:r>
            <a:endParaRPr sz="1400"/>
          </a:p>
        </p:txBody>
      </p:sp>
      <p:sp>
        <p:nvSpPr>
          <p:cNvPr id="228" name="Google Shape;228;p32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Inconsistent Patterns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9" name="Google Shape;229;p32"/>
          <p:cNvSpPr txBox="1"/>
          <p:nvPr>
            <p:ph idx="4294967295" type="body"/>
          </p:nvPr>
        </p:nvSpPr>
        <p:spPr>
          <a:xfrm>
            <a:off x="311700" y="1152475"/>
            <a:ext cx="24081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Techniques</a:t>
            </a:r>
            <a:endParaRPr b="1" sz="2100"/>
          </a:p>
        </p:txBody>
      </p:sp>
      <p:sp>
        <p:nvSpPr>
          <p:cNvPr id="230" name="Google Shape;230;p32"/>
          <p:cNvSpPr txBox="1"/>
          <p:nvPr>
            <p:ph idx="4294967295" type="body"/>
          </p:nvPr>
        </p:nvSpPr>
        <p:spPr>
          <a:xfrm>
            <a:off x="2825075" y="1152475"/>
            <a:ext cx="60072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Algorithm</a:t>
            </a:r>
            <a:endParaRPr b="1" sz="2100"/>
          </a:p>
        </p:txBody>
      </p:sp>
      <p:sp>
        <p:nvSpPr>
          <p:cNvPr id="231" name="Google Shape;231;p32"/>
          <p:cNvSpPr txBox="1"/>
          <p:nvPr>
            <p:ph idx="4294967295" type="body"/>
          </p:nvPr>
        </p:nvSpPr>
        <p:spPr>
          <a:xfrm>
            <a:off x="2825077" y="1769575"/>
            <a:ext cx="58983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Given the M &gt;= 4N one construction that works is as </a:t>
            </a:r>
            <a:r>
              <a:rPr lang="en" sz="1400">
                <a:solidFill>
                  <a:srgbClr val="000000"/>
                </a:solidFill>
              </a:rPr>
              <a:t>follows</a:t>
            </a:r>
            <a:r>
              <a:rPr lang="en" sz="1400">
                <a:solidFill>
                  <a:srgbClr val="000000"/>
                </a:solidFill>
              </a:rPr>
              <a:t>: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- (M-3*(N-1)-1) / (M-3*(N-1)) &lt; 1/1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- 1/3 &lt; </a:t>
            </a:r>
            <a:r>
              <a:rPr lang="en" sz="1400">
                <a:solidFill>
                  <a:srgbClr val="000000"/>
                </a:solidFill>
              </a:rPr>
              <a:t>1/2</a:t>
            </a:r>
            <a:r>
              <a:rPr lang="en">
                <a:solidFill>
                  <a:srgbClr val="000000"/>
                </a:solidFill>
              </a:rPr>
              <a:t>:   </a:t>
            </a:r>
            <a:r>
              <a:rPr lang="en" sz="1400">
                <a:solidFill>
                  <a:srgbClr val="000000"/>
                </a:solidFill>
              </a:rPr>
              <a:t>repeated (N-2) times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- 1/3 &lt; x / (M-1-2*(N-2))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>
                <a:solidFill>
                  <a:srgbClr val="000000"/>
                </a:solidFill>
              </a:rPr>
              <a:t>where x is the smallest integer such that this inequality holds, ie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 sz="1400">
                <a:solidFill>
                  <a:srgbClr val="000000"/>
                </a:solidFill>
              </a:rPr>
              <a:t>floor(M-1-2*(N-2))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The intuition behind this construction is looking at (a_i, b_i) and (c_i, d_i) as two-dimensional vectors.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We need pairs of vectors such that: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the slope of vector1 is greater than the slope of </a:t>
            </a:r>
            <a:r>
              <a:rPr lang="en">
                <a:solidFill>
                  <a:srgbClr val="000000"/>
                </a:solidFill>
              </a:rPr>
              <a:t>vector2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w</a:t>
            </a:r>
            <a:r>
              <a:rPr lang="en" sz="1400">
                <a:solidFill>
                  <a:srgbClr val="000000"/>
                </a:solidFill>
              </a:rPr>
              <a:t>hile this order reverses when we add up all first elements is pairs and all second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(sum(a_i) / sum(b_i) correspond to the vector sum of (a_i, b_i)). </a:t>
            </a:r>
            <a:endParaRPr sz="14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232" name="Google Shape;23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2780200"/>
            <a:ext cx="3219450" cy="236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>
            <p:ph type="title"/>
          </p:nvPr>
        </p:nvSpPr>
        <p:spPr>
          <a:xfrm>
            <a:off x="-195775" y="1233175"/>
            <a:ext cx="49923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Jabber Network</a:t>
            </a:r>
            <a:endParaRPr/>
          </a:p>
        </p:txBody>
      </p:sp>
      <p:sp>
        <p:nvSpPr>
          <p:cNvPr id="238" name="Google Shape;238;p33"/>
          <p:cNvSpPr txBox="1"/>
          <p:nvPr>
            <p:ph idx="1" type="subTitle"/>
          </p:nvPr>
        </p:nvSpPr>
        <p:spPr>
          <a:xfrm>
            <a:off x="265500" y="2779477"/>
            <a:ext cx="40452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0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correct • solved at: </a:t>
            </a:r>
            <a:r>
              <a:rPr b="1" lang="en">
                <a:solidFill>
                  <a:schemeClr val="lt1"/>
                </a:solidFill>
              </a:rPr>
              <a:t>02</a:t>
            </a:r>
            <a:r>
              <a:rPr b="1" lang="en">
                <a:solidFill>
                  <a:schemeClr val="lt1"/>
                </a:solidFill>
              </a:rPr>
              <a:t>:53</a:t>
            </a:r>
            <a:r>
              <a:rPr lang="en">
                <a:solidFill>
                  <a:schemeClr val="lt1"/>
                </a:solidFill>
              </a:rPr>
              <a:t> by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??</a:t>
            </a:r>
            <a:endParaRPr b="1"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??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9" name="Google Shape;239;p3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Overview</a:t>
            </a:r>
            <a:endParaRPr sz="14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You start with a connected, unrooted binary tree of computers (nodes) and connections (edges)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Distances between nodes are defined using “demands”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Periodically an edge will be removed from the tree, and you need to re-connect the graph in the cheapest way possible according to demands x distance.</a:t>
            </a:r>
            <a:endParaRPr sz="1400"/>
          </a:p>
        </p:txBody>
      </p:sp>
      <p:pic>
        <p:nvPicPr>
          <p:cNvPr id="240" name="Google Shape;24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025" y="107425"/>
            <a:ext cx="2742150" cy="175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>
            <p:ph idx="4294967295" type="body"/>
          </p:nvPr>
        </p:nvSpPr>
        <p:spPr>
          <a:xfrm>
            <a:off x="311700" y="1769575"/>
            <a:ext cx="25134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DFS on trees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Precomputation</a:t>
            </a:r>
            <a:endParaRPr sz="1400"/>
          </a:p>
        </p:txBody>
      </p:sp>
      <p:sp>
        <p:nvSpPr>
          <p:cNvPr id="246" name="Google Shape;246;p34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Jabber Network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7" name="Google Shape;247;p34"/>
          <p:cNvSpPr txBox="1"/>
          <p:nvPr>
            <p:ph idx="4294967295" type="body"/>
          </p:nvPr>
        </p:nvSpPr>
        <p:spPr>
          <a:xfrm>
            <a:off x="311700" y="1152475"/>
            <a:ext cx="24081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Techniques</a:t>
            </a:r>
            <a:endParaRPr b="1" sz="2100"/>
          </a:p>
        </p:txBody>
      </p:sp>
      <p:sp>
        <p:nvSpPr>
          <p:cNvPr id="248" name="Google Shape;248;p34"/>
          <p:cNvSpPr txBox="1"/>
          <p:nvPr>
            <p:ph idx="4294967295" type="body"/>
          </p:nvPr>
        </p:nvSpPr>
        <p:spPr>
          <a:xfrm>
            <a:off x="2825075" y="1152475"/>
            <a:ext cx="60072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Algorithm</a:t>
            </a:r>
            <a:endParaRPr b="1" sz="2100"/>
          </a:p>
        </p:txBody>
      </p:sp>
      <p:sp>
        <p:nvSpPr>
          <p:cNvPr id="249" name="Google Shape;249;p34"/>
          <p:cNvSpPr txBox="1"/>
          <p:nvPr>
            <p:ph idx="4294967295" type="body"/>
          </p:nvPr>
        </p:nvSpPr>
        <p:spPr>
          <a:xfrm>
            <a:off x="2825075" y="1769575"/>
            <a:ext cx="62523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/>
              <a:t>Once an old link is removed, the graph is split into two connected components, and you need to reconnect them again.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/>
              <a:t>You can search for the endpoints of a new edge independently in each of these 2 components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/>
              <a:t>…</a:t>
            </a:r>
            <a:endParaRPr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>
            <p:ph idx="4294967295" type="body"/>
          </p:nvPr>
        </p:nvSpPr>
        <p:spPr>
          <a:xfrm>
            <a:off x="311700" y="1769575"/>
            <a:ext cx="25134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DFS on trees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Precomputation</a:t>
            </a:r>
            <a:endParaRPr sz="1400"/>
          </a:p>
        </p:txBody>
      </p:sp>
      <p:sp>
        <p:nvSpPr>
          <p:cNvPr id="255" name="Google Shape;255;p35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Jabber Network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6" name="Google Shape;256;p35"/>
          <p:cNvSpPr txBox="1"/>
          <p:nvPr>
            <p:ph idx="4294967295" type="body"/>
          </p:nvPr>
        </p:nvSpPr>
        <p:spPr>
          <a:xfrm>
            <a:off x="311700" y="1152475"/>
            <a:ext cx="24081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Techniques</a:t>
            </a:r>
            <a:endParaRPr b="1" sz="2100"/>
          </a:p>
        </p:txBody>
      </p:sp>
      <p:sp>
        <p:nvSpPr>
          <p:cNvPr id="257" name="Google Shape;257;p35"/>
          <p:cNvSpPr txBox="1"/>
          <p:nvPr>
            <p:ph idx="4294967295" type="body"/>
          </p:nvPr>
        </p:nvSpPr>
        <p:spPr>
          <a:xfrm>
            <a:off x="2825075" y="1152475"/>
            <a:ext cx="60072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Algorithm</a:t>
            </a:r>
            <a:endParaRPr b="1" sz="2100"/>
          </a:p>
        </p:txBody>
      </p:sp>
      <p:sp>
        <p:nvSpPr>
          <p:cNvPr id="258" name="Google Shape;258;p35"/>
          <p:cNvSpPr txBox="1"/>
          <p:nvPr>
            <p:ph idx="4294967295" type="body"/>
          </p:nvPr>
        </p:nvSpPr>
        <p:spPr>
          <a:xfrm>
            <a:off x="2825075" y="1769575"/>
            <a:ext cx="62427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/>
              <a:t>Our</a:t>
            </a:r>
            <a:r>
              <a:rPr lang="en" sz="1400"/>
              <a:t> way of searching for an endpoint in a component: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/>
              <a:t>I</a:t>
            </a:r>
            <a:r>
              <a:rPr lang="en"/>
              <a:t>dentify all demands (s_i, t_i, d_i) that leave that component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romanLcPeriod"/>
            </a:pPr>
            <a:r>
              <a:rPr lang="en"/>
              <a:t>(s_i being a vertex in the current component)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/>
              <a:t>T</a:t>
            </a:r>
            <a:r>
              <a:rPr lang="en"/>
              <a:t>he contribution of the endpoint p is the sum of products of demand d_i times the distance between s_i to 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/>
              <a:t>This contribution can be recomputed efficiently when you move p to one of its neighbours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/>
              <a:t>to do that, precompute sums of demand products in each subtree using a DFS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/>
              <a:t>This makes it possible to find the best endpoint using another DFS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/>
              <a:t>Complexity: O(n(n + d)): n iterations, each iteration takes O(n + d)</a:t>
            </a:r>
            <a:endParaRPr sz="1400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/>
          <p:nvPr>
            <p:ph type="title"/>
          </p:nvPr>
        </p:nvSpPr>
        <p:spPr>
          <a:xfrm>
            <a:off x="-299600" y="1253925"/>
            <a:ext cx="49923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Knitting</a:t>
            </a:r>
            <a:endParaRPr/>
          </a:p>
        </p:txBody>
      </p:sp>
      <p:sp>
        <p:nvSpPr>
          <p:cNvPr id="264" name="Google Shape;264;p36"/>
          <p:cNvSpPr txBox="1"/>
          <p:nvPr>
            <p:ph idx="1" type="subTitle"/>
          </p:nvPr>
        </p:nvSpPr>
        <p:spPr>
          <a:xfrm>
            <a:off x="265500" y="2779477"/>
            <a:ext cx="40452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0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correct • solved at: </a:t>
            </a:r>
            <a:r>
              <a:rPr b="1" lang="en">
                <a:solidFill>
                  <a:schemeClr val="lt1"/>
                </a:solidFill>
              </a:rPr>
              <a:t>??:??</a:t>
            </a:r>
            <a:r>
              <a:rPr lang="en">
                <a:solidFill>
                  <a:schemeClr val="lt1"/>
                </a:solidFill>
              </a:rPr>
              <a:t> by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??</a:t>
            </a:r>
            <a:endParaRPr b="1"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??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5" name="Google Shape;265;p3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Overview</a:t>
            </a:r>
            <a:endParaRPr sz="14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Complete the design of a scarf made out of patchwork stripes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Within a range of K stripes, the same colour shouldn’t occur more than once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Otherwise, make sure that no colour appears too often (minimise the frequency of the most-frequent colour)</a:t>
            </a:r>
            <a:endParaRPr/>
          </a:p>
        </p:txBody>
      </p:sp>
      <p:pic>
        <p:nvPicPr>
          <p:cNvPr id="266" name="Google Shape;266;p36"/>
          <p:cNvPicPr preferRelativeResize="0"/>
          <p:nvPr/>
        </p:nvPicPr>
        <p:blipFill rotWithShape="1">
          <a:blip r:embed="rId3">
            <a:alphaModFix/>
          </a:blip>
          <a:srcRect b="0" l="17187" r="17187" t="0"/>
          <a:stretch/>
        </p:blipFill>
        <p:spPr>
          <a:xfrm>
            <a:off x="1191250" y="107425"/>
            <a:ext cx="2193699" cy="1754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/>
          <p:nvPr>
            <p:ph idx="4294967295" type="body"/>
          </p:nvPr>
        </p:nvSpPr>
        <p:spPr>
          <a:xfrm>
            <a:off x="311700" y="1769575"/>
            <a:ext cx="25134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Greedy algorithms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Priority queues</a:t>
            </a:r>
            <a:endParaRPr sz="1400"/>
          </a:p>
        </p:txBody>
      </p:sp>
      <p:sp>
        <p:nvSpPr>
          <p:cNvPr id="272" name="Google Shape;272;p37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Knitting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3" name="Google Shape;273;p37"/>
          <p:cNvSpPr txBox="1"/>
          <p:nvPr>
            <p:ph idx="4294967295" type="body"/>
          </p:nvPr>
        </p:nvSpPr>
        <p:spPr>
          <a:xfrm>
            <a:off x="311700" y="1152475"/>
            <a:ext cx="24081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Techniques</a:t>
            </a:r>
            <a:endParaRPr b="1" sz="2100"/>
          </a:p>
        </p:txBody>
      </p:sp>
      <p:sp>
        <p:nvSpPr>
          <p:cNvPr id="274" name="Google Shape;274;p37"/>
          <p:cNvSpPr txBox="1"/>
          <p:nvPr>
            <p:ph idx="4294967295" type="body"/>
          </p:nvPr>
        </p:nvSpPr>
        <p:spPr>
          <a:xfrm>
            <a:off x="2825075" y="1152475"/>
            <a:ext cx="60072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Algorithm</a:t>
            </a:r>
            <a:endParaRPr b="1" sz="2100"/>
          </a:p>
        </p:txBody>
      </p:sp>
      <p:sp>
        <p:nvSpPr>
          <p:cNvPr id="275" name="Google Shape;275;p37"/>
          <p:cNvSpPr txBox="1"/>
          <p:nvPr>
            <p:ph idx="4294967295" type="body"/>
          </p:nvPr>
        </p:nvSpPr>
        <p:spPr>
          <a:xfrm>
            <a:off x="2825077" y="1769575"/>
            <a:ext cx="58983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sz="1400"/>
              <a:t>If </a:t>
            </a:r>
            <a:r>
              <a:rPr lang="en" sz="1400"/>
              <a:t>a scarf can be constructed, we can build it with a greedy algorithm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 from left-to-right filling in spaces.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Scan the last K-1 items of the existing scarf, looking for colours that we can’t use for now.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Put the remaining colours in a priority queue where the </a:t>
            </a:r>
            <a:r>
              <a:rPr b="1" lang="en"/>
              <a:t>least-used</a:t>
            </a:r>
            <a:r>
              <a:rPr lang="en"/>
              <a:t> colour is on top (it’s always best to use this if available)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Every time we add a colour from the </a:t>
            </a:r>
            <a:r>
              <a:rPr lang="en"/>
              <a:t>priority queue, remove it from the queue and add scarf[i-k+1] to the queue instead.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Make sure to check the resulting scarf is valid! (And that the priority queue never ran out of items)</a:t>
            </a:r>
            <a:endParaRPr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 txBox="1"/>
          <p:nvPr>
            <p:ph type="title"/>
          </p:nvPr>
        </p:nvSpPr>
        <p:spPr>
          <a:xfrm>
            <a:off x="-195775" y="1233175"/>
            <a:ext cx="49923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 Day</a:t>
            </a:r>
            <a:endParaRPr/>
          </a:p>
        </p:txBody>
      </p:sp>
      <p:sp>
        <p:nvSpPr>
          <p:cNvPr id="281" name="Google Shape;281;p38"/>
          <p:cNvSpPr txBox="1"/>
          <p:nvPr>
            <p:ph idx="1" type="subTitle"/>
          </p:nvPr>
        </p:nvSpPr>
        <p:spPr>
          <a:xfrm>
            <a:off x="265500" y="2779477"/>
            <a:ext cx="40452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0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correct • solved at: </a:t>
            </a:r>
            <a:r>
              <a:rPr b="1" lang="en">
                <a:solidFill>
                  <a:schemeClr val="lt1"/>
                </a:solidFill>
              </a:rPr>
              <a:t>??:??</a:t>
            </a:r>
            <a:r>
              <a:rPr lang="en">
                <a:solidFill>
                  <a:schemeClr val="lt1"/>
                </a:solidFill>
              </a:rPr>
              <a:t> by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??</a:t>
            </a:r>
            <a:endParaRPr b="1"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??</a:t>
            </a:r>
            <a:endParaRPr b="1" sz="1400">
              <a:solidFill>
                <a:schemeClr val="lt1"/>
              </a:solidFill>
            </a:endParaRPr>
          </a:p>
        </p:txBody>
      </p:sp>
      <p:sp>
        <p:nvSpPr>
          <p:cNvPr id="282" name="Google Shape;282;p3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Overview</a:t>
            </a:r>
            <a:endParaRPr sz="14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Given a pattern of up to 31 strings, represent those strings using emojis and repeat those emojis up to 31 times to make a nice calendar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emojis you pick should match the strings, eg. “todayislegday” should be represented by a “</a:t>
            </a:r>
            <a:r>
              <a:rPr lang="en" sz="1400"/>
              <a:t>🦵”</a:t>
            </a:r>
            <a:endParaRPr sz="1400"/>
          </a:p>
        </p:txBody>
      </p:sp>
      <p:pic>
        <p:nvPicPr>
          <p:cNvPr id="283" name="Google Shape;283;p38"/>
          <p:cNvPicPr preferRelativeResize="0"/>
          <p:nvPr/>
        </p:nvPicPr>
        <p:blipFill rotWithShape="1">
          <a:blip r:embed="rId3">
            <a:alphaModFix/>
          </a:blip>
          <a:srcRect b="0" l="-38652" r="-38652" t="0"/>
          <a:stretch/>
        </p:blipFill>
        <p:spPr>
          <a:xfrm>
            <a:off x="1265675" y="107425"/>
            <a:ext cx="2044850" cy="175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/>
          <p:nvPr>
            <p:ph idx="4294967295" type="body"/>
          </p:nvPr>
        </p:nvSpPr>
        <p:spPr>
          <a:xfrm>
            <a:off x="311700" y="1769575"/>
            <a:ext cx="25134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Unicode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Grit</a:t>
            </a:r>
            <a:endParaRPr sz="1400"/>
          </a:p>
        </p:txBody>
      </p:sp>
      <p:sp>
        <p:nvSpPr>
          <p:cNvPr id="289" name="Google Shape;289;p39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Leg Day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0" name="Google Shape;290;p39"/>
          <p:cNvSpPr txBox="1"/>
          <p:nvPr>
            <p:ph idx="4294967295" type="body"/>
          </p:nvPr>
        </p:nvSpPr>
        <p:spPr>
          <a:xfrm>
            <a:off x="311700" y="1152475"/>
            <a:ext cx="24081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Techniques</a:t>
            </a:r>
            <a:endParaRPr b="1" sz="2100"/>
          </a:p>
        </p:txBody>
      </p:sp>
      <p:sp>
        <p:nvSpPr>
          <p:cNvPr id="291" name="Google Shape;291;p39"/>
          <p:cNvSpPr txBox="1"/>
          <p:nvPr>
            <p:ph idx="4294967295" type="body"/>
          </p:nvPr>
        </p:nvSpPr>
        <p:spPr>
          <a:xfrm>
            <a:off x="2825075" y="1152475"/>
            <a:ext cx="60072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Algorithm</a:t>
            </a:r>
            <a:endParaRPr b="1" sz="2100"/>
          </a:p>
        </p:txBody>
      </p:sp>
      <p:sp>
        <p:nvSpPr>
          <p:cNvPr id="292" name="Google Shape;292;p39"/>
          <p:cNvSpPr txBox="1"/>
          <p:nvPr>
            <p:ph idx="4294967295" type="body"/>
          </p:nvPr>
        </p:nvSpPr>
        <p:spPr>
          <a:xfrm>
            <a:off x="2825077" y="1769575"/>
            <a:ext cx="58983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Make sure to print the week numbers at the start of each line!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For each string, use your standard library’s string-in-string functions to check which rule it matches first (</a:t>
            </a:r>
            <a:r>
              <a:rPr b="1" lang="en" sz="1400"/>
              <a:t>in the order specified in the input</a:t>
            </a:r>
            <a:r>
              <a:rPr lang="en" sz="1400"/>
              <a:t>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C++ and Python have no problem outputting UTF-8 </a:t>
            </a:r>
            <a:r>
              <a:rPr lang="en" sz="1400"/>
              <a:t>characters</a:t>
            </a:r>
            <a:r>
              <a:rPr lang="en" sz="1400"/>
              <a:t> in a non-UTF8 context. When </a:t>
            </a:r>
            <a:r>
              <a:rPr lang="en" sz="1400"/>
              <a:t>printing</a:t>
            </a:r>
            <a:r>
              <a:rPr lang="en" sz="1400"/>
              <a:t> in Java, make sure to set the encoding on Strings properly.</a:t>
            </a:r>
            <a:endParaRPr sz="14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/>
          <p:nvPr/>
        </p:nvSpPr>
        <p:spPr>
          <a:xfrm>
            <a:off x="0" y="2170475"/>
            <a:ext cx="9144000" cy="1164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0"/>
          <p:cNvSpPr txBox="1"/>
          <p:nvPr>
            <p:ph idx="4294967295" type="subTitle"/>
          </p:nvPr>
        </p:nvSpPr>
        <p:spPr>
          <a:xfrm>
            <a:off x="494950" y="2789125"/>
            <a:ext cx="81177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http://ukiepc2024.cloudcontest.org/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99" name="Google Shape;299;p40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Standings</a:t>
            </a:r>
            <a:endParaRPr/>
          </a:p>
        </p:txBody>
      </p:sp>
      <p:pic>
        <p:nvPicPr>
          <p:cNvPr id="300" name="Google Shape;30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8741" y="828525"/>
            <a:ext cx="314051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26242" l="0" r="0" t="0"/>
          <a:stretch/>
        </p:blipFill>
        <p:spPr>
          <a:xfrm>
            <a:off x="631825" y="552750"/>
            <a:ext cx="3337100" cy="15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>
            <p:ph type="title"/>
          </p:nvPr>
        </p:nvSpPr>
        <p:spPr>
          <a:xfrm>
            <a:off x="-195775" y="1233175"/>
            <a:ext cx="49923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Amalgram</a:t>
            </a:r>
            <a:endParaRPr/>
          </a:p>
        </p:txBody>
      </p:sp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265500" y="2779477"/>
            <a:ext cx="40452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?? </a:t>
            </a:r>
            <a:r>
              <a:rPr lang="en">
                <a:solidFill>
                  <a:schemeClr val="lt1"/>
                </a:solidFill>
              </a:rPr>
              <a:t>correct • solved at: </a:t>
            </a:r>
            <a:r>
              <a:rPr b="1" lang="en">
                <a:solidFill>
                  <a:schemeClr val="lt1"/>
                </a:solidFill>
              </a:rPr>
              <a:t>??</a:t>
            </a:r>
            <a:r>
              <a:rPr b="1" lang="en">
                <a:solidFill>
                  <a:schemeClr val="lt1"/>
                </a:solidFill>
              </a:rPr>
              <a:t>:??</a:t>
            </a:r>
            <a:r>
              <a:rPr lang="en">
                <a:solidFill>
                  <a:schemeClr val="lt1"/>
                </a:solidFill>
              </a:rPr>
              <a:t> by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??</a:t>
            </a:r>
            <a:endParaRPr b="1"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??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3" name="Google Shape;83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Overview</a:t>
            </a:r>
            <a:endParaRPr sz="14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Create a word containing: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 of the letters of word1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 of the letters of word2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If a letter occurs: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N times in word1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 times in word2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Then </a:t>
            </a:r>
            <a:r>
              <a:rPr lang="en" sz="1400"/>
              <a:t>it should occur at least max(N,M) times in word3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4294967295" type="body"/>
          </p:nvPr>
        </p:nvSpPr>
        <p:spPr>
          <a:xfrm>
            <a:off x="311700" y="1769575"/>
            <a:ext cx="25134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Hashmaps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Sorting</a:t>
            </a:r>
            <a:endParaRPr sz="1400"/>
          </a:p>
        </p:txBody>
      </p:sp>
      <p:sp>
        <p:nvSpPr>
          <p:cNvPr id="89" name="Google Shape;89;p16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Amalgram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" name="Google Shape;90;p16"/>
          <p:cNvSpPr txBox="1"/>
          <p:nvPr>
            <p:ph idx="4294967295" type="body"/>
          </p:nvPr>
        </p:nvSpPr>
        <p:spPr>
          <a:xfrm>
            <a:off x="311700" y="1152475"/>
            <a:ext cx="24081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Techniques</a:t>
            </a:r>
            <a:endParaRPr b="1" sz="2100"/>
          </a:p>
        </p:txBody>
      </p:sp>
      <p:sp>
        <p:nvSpPr>
          <p:cNvPr id="91" name="Google Shape;91;p16"/>
          <p:cNvSpPr txBox="1"/>
          <p:nvPr>
            <p:ph idx="4294967295" type="body"/>
          </p:nvPr>
        </p:nvSpPr>
        <p:spPr>
          <a:xfrm>
            <a:off x="2825075" y="1152475"/>
            <a:ext cx="60072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Algorithm</a:t>
            </a:r>
            <a:endParaRPr b="1" sz="2100"/>
          </a:p>
        </p:txBody>
      </p:sp>
      <p:sp>
        <p:nvSpPr>
          <p:cNvPr id="92" name="Google Shape;92;p16"/>
          <p:cNvSpPr txBox="1"/>
          <p:nvPr>
            <p:ph idx="4294967295" type="body"/>
          </p:nvPr>
        </p:nvSpPr>
        <p:spPr>
          <a:xfrm>
            <a:off x="2825077" y="1769575"/>
            <a:ext cx="58983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We need a way to take the superset of both strings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One method inspired by merge-sort: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Sort both of the strings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two pointers i,j. </a:t>
            </a:r>
            <a:r>
              <a:rPr lang="en"/>
              <a:t>F</a:t>
            </a:r>
            <a:r>
              <a:rPr lang="en"/>
              <a:t>or as long as i&lt;n, j&lt;m: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If a[i] == b[j]: Print a[i] and advance </a:t>
            </a:r>
            <a:r>
              <a:rPr b="1" lang="en"/>
              <a:t>both</a:t>
            </a:r>
            <a:r>
              <a:rPr lang="en"/>
              <a:t> i++, j++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Otherwise</a:t>
            </a:r>
            <a:r>
              <a:rPr b="1" lang="en"/>
              <a:t> </a:t>
            </a:r>
            <a:r>
              <a:rPr lang="en"/>
              <a:t>if a[i] &lt; b[j]: Print a[i] and advance i++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Otherwise: print b[j] and advance j++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Other methods exist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Like counting frequency in a hashmap for each string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-195775" y="1233175"/>
            <a:ext cx="49923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Analysis</a:t>
            </a:r>
            <a:endParaRPr/>
          </a:p>
        </p:txBody>
      </p:sp>
      <p:sp>
        <p:nvSpPr>
          <p:cNvPr id="98" name="Google Shape;98;p17"/>
          <p:cNvSpPr txBox="1"/>
          <p:nvPr>
            <p:ph idx="1" type="subTitle"/>
          </p:nvPr>
        </p:nvSpPr>
        <p:spPr>
          <a:xfrm>
            <a:off x="265500" y="2779477"/>
            <a:ext cx="40452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0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correct • solved at: </a:t>
            </a:r>
            <a:r>
              <a:rPr b="1" lang="en">
                <a:solidFill>
                  <a:schemeClr val="lt1"/>
                </a:solidFill>
              </a:rPr>
              <a:t>??:??</a:t>
            </a:r>
            <a:r>
              <a:rPr lang="en">
                <a:solidFill>
                  <a:schemeClr val="lt1"/>
                </a:solidFill>
              </a:rPr>
              <a:t> by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??</a:t>
            </a:r>
            <a:endParaRPr b="1"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??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9" name="Google Shape;99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Overview</a:t>
            </a:r>
            <a:endParaRPr sz="14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You are given a formula for linear regression and must optimise the parameters to the formula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optimisation takes place on many different subarrays of the same list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Invent a way to do this efficiently (faster than O(N) in the size of the list)</a:t>
            </a: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b="0" l="-12500" r="-12499" t="0"/>
          <a:stretch/>
        </p:blipFill>
        <p:spPr>
          <a:xfrm>
            <a:off x="1191250" y="107425"/>
            <a:ext cx="2193700" cy="175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idx="4294967295" type="body"/>
          </p:nvPr>
        </p:nvSpPr>
        <p:spPr>
          <a:xfrm>
            <a:off x="311700" y="1769575"/>
            <a:ext cx="25134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Calculus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Prefix sums</a:t>
            </a:r>
            <a:endParaRPr sz="1400"/>
          </a:p>
        </p:txBody>
      </p:sp>
      <p:sp>
        <p:nvSpPr>
          <p:cNvPr id="106" name="Google Shape;106;p18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Budget Analysis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" name="Google Shape;107;p18"/>
          <p:cNvSpPr txBox="1"/>
          <p:nvPr>
            <p:ph idx="4294967295" type="body"/>
          </p:nvPr>
        </p:nvSpPr>
        <p:spPr>
          <a:xfrm>
            <a:off x="311700" y="1152475"/>
            <a:ext cx="24081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Techniques</a:t>
            </a:r>
            <a:endParaRPr b="1" sz="2100"/>
          </a:p>
        </p:txBody>
      </p:sp>
      <p:sp>
        <p:nvSpPr>
          <p:cNvPr id="108" name="Google Shape;108;p18"/>
          <p:cNvSpPr txBox="1"/>
          <p:nvPr>
            <p:ph idx="4294967295" type="body"/>
          </p:nvPr>
        </p:nvSpPr>
        <p:spPr>
          <a:xfrm>
            <a:off x="2825075" y="1152475"/>
            <a:ext cx="60072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Algorithm</a:t>
            </a:r>
            <a:endParaRPr b="1" sz="2100"/>
          </a:p>
        </p:txBody>
      </p:sp>
      <p:sp>
        <p:nvSpPr>
          <p:cNvPr id="109" name="Google Shape;109;p18"/>
          <p:cNvSpPr txBox="1"/>
          <p:nvPr>
            <p:ph idx="4294967295" type="body"/>
          </p:nvPr>
        </p:nvSpPr>
        <p:spPr>
          <a:xfrm>
            <a:off x="2825077" y="1769575"/>
            <a:ext cx="58983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Taking the partial derivatives and solve the resulting linear equations system.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One could see that for the linear regression of y on x (even if it is regularized) one needs to know the following: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sum(x_i), sum(y_i), sum(x_i^2) and sum(x_i * y_i).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Given that the given x_i and y_i are constant, we could precompute the prefix sums and get the regression coefficients for each query in O(1). Computing the prediction also takes constant time.</a:t>
            </a:r>
            <a:endParaRPr sz="1400"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Overall time complexity of the solution is O(n+m)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-195775" y="1233175"/>
            <a:ext cx="49923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 Country</a:t>
            </a:r>
            <a:endParaRPr/>
          </a:p>
        </p:txBody>
      </p:sp>
      <p:sp>
        <p:nvSpPr>
          <p:cNvPr id="115" name="Google Shape;115;p19"/>
          <p:cNvSpPr txBox="1"/>
          <p:nvPr>
            <p:ph idx="1" type="subTitle"/>
          </p:nvPr>
        </p:nvSpPr>
        <p:spPr>
          <a:xfrm>
            <a:off x="265500" y="2779477"/>
            <a:ext cx="40452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0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correct • solved at: </a:t>
            </a:r>
            <a:r>
              <a:rPr b="1" lang="en">
                <a:solidFill>
                  <a:schemeClr val="lt1"/>
                </a:solidFill>
              </a:rPr>
              <a:t>??:??</a:t>
            </a:r>
            <a:r>
              <a:rPr lang="en">
                <a:solidFill>
                  <a:schemeClr val="lt1"/>
                </a:solidFill>
              </a:rPr>
              <a:t> by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??</a:t>
            </a:r>
            <a:endParaRPr b="1"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??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6" name="Google Shape;116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Overview</a:t>
            </a:r>
            <a:endParaRPr sz="14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Draw the shortest line going </a:t>
            </a:r>
            <a:r>
              <a:rPr lang="en" sz="1400"/>
              <a:t>through</a:t>
            </a:r>
            <a:r>
              <a:rPr lang="en" sz="1400"/>
              <a:t> some line segments A, B, C, D, … Z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Going through a line segment multiple times is OK, but you must go through the </a:t>
            </a:r>
            <a:r>
              <a:rPr lang="en" sz="1400"/>
              <a:t>segment</a:t>
            </a:r>
            <a:r>
              <a:rPr lang="en" sz="1400"/>
              <a:t> in the right order too.</a:t>
            </a:r>
            <a:endParaRPr sz="1400"/>
          </a:p>
        </p:txBody>
      </p:sp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b="-40652" l="-1985" r="-1985" t="-40670"/>
          <a:stretch/>
        </p:blipFill>
        <p:spPr>
          <a:xfrm>
            <a:off x="790575" y="107425"/>
            <a:ext cx="2995050" cy="175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idx="4294967295" type="body"/>
          </p:nvPr>
        </p:nvSpPr>
        <p:spPr>
          <a:xfrm>
            <a:off x="311700" y="1769575"/>
            <a:ext cx="25134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Geometry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Dynamic programming</a:t>
            </a:r>
            <a:endParaRPr sz="1400"/>
          </a:p>
        </p:txBody>
      </p:sp>
      <p:sp>
        <p:nvSpPr>
          <p:cNvPr id="123" name="Google Shape;123;p20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Cross Country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4" name="Google Shape;124;p20"/>
          <p:cNvSpPr txBox="1"/>
          <p:nvPr>
            <p:ph idx="4294967295" type="body"/>
          </p:nvPr>
        </p:nvSpPr>
        <p:spPr>
          <a:xfrm>
            <a:off x="311700" y="1152475"/>
            <a:ext cx="24081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Techniques</a:t>
            </a:r>
            <a:endParaRPr b="1" sz="2100"/>
          </a:p>
        </p:txBody>
      </p:sp>
      <p:sp>
        <p:nvSpPr>
          <p:cNvPr id="125" name="Google Shape;125;p20"/>
          <p:cNvSpPr txBox="1"/>
          <p:nvPr>
            <p:ph idx="4294967295" type="body"/>
          </p:nvPr>
        </p:nvSpPr>
        <p:spPr>
          <a:xfrm>
            <a:off x="2825075" y="1152475"/>
            <a:ext cx="60072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100"/>
              <a:t>Algorithm</a:t>
            </a:r>
            <a:endParaRPr b="1" sz="2100"/>
          </a:p>
        </p:txBody>
      </p:sp>
      <p:sp>
        <p:nvSpPr>
          <p:cNvPr id="126" name="Google Shape;126;p20"/>
          <p:cNvSpPr txBox="1"/>
          <p:nvPr>
            <p:ph idx="4294967295" type="body"/>
          </p:nvPr>
        </p:nvSpPr>
        <p:spPr>
          <a:xfrm>
            <a:off x="2825077" y="1769575"/>
            <a:ext cx="5898300" cy="30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When we encounter a line segment on our path, there are three potentially-optimal </a:t>
            </a:r>
            <a:r>
              <a:rPr lang="en" sz="1400"/>
              <a:t>moves: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Keep going in the same direction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Keep going in a </a:t>
            </a:r>
            <a:r>
              <a:rPr b="1" lang="en"/>
              <a:t>reflection of</a:t>
            </a:r>
            <a:r>
              <a:rPr lang="en"/>
              <a:t> the same direction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Completely change direction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shortest path will only </a:t>
            </a:r>
            <a:r>
              <a:rPr b="1" lang="en" sz="1400"/>
              <a:t>completely </a:t>
            </a:r>
            <a:r>
              <a:rPr lang="en" sz="1400"/>
              <a:t>change direction if it touches the endpoint of a line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</a:t>
            </a:r>
            <a:r>
              <a:rPr lang="en" sz="1400"/>
              <a:t>therwise the path could be shortened by changing </a:t>
            </a:r>
            <a:r>
              <a:rPr lang="en"/>
              <a:t>angles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Eliminate the reflection</a:t>
            </a:r>
            <a:r>
              <a:rPr b="1" lang="en" sz="1400"/>
              <a:t> </a:t>
            </a:r>
            <a:r>
              <a:rPr lang="en" sz="1400"/>
              <a:t>aspect by generating 2^N scenarios of “virtual line segments” where reflection is already simulated.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Then it’s a shortest path problem: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Two segment endpoints have a connecting edge </a:t>
            </a:r>
            <a:r>
              <a:rPr b="1" lang="en"/>
              <a:t>iff</a:t>
            </a:r>
            <a:r>
              <a:rPr lang="en"/>
              <a:t> the line between them goes through all intermediate segments.</a:t>
            </a:r>
            <a:endParaRPr sz="1400"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912" y="2440325"/>
            <a:ext cx="1704974" cy="270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-195775" y="1233175"/>
            <a:ext cx="49923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Drone Operator</a:t>
            </a:r>
            <a:endParaRPr/>
          </a:p>
        </p:txBody>
      </p:sp>
      <p:sp>
        <p:nvSpPr>
          <p:cNvPr id="133" name="Google Shape;133;p21"/>
          <p:cNvSpPr txBox="1"/>
          <p:nvPr>
            <p:ph idx="1" type="subTitle"/>
          </p:nvPr>
        </p:nvSpPr>
        <p:spPr>
          <a:xfrm>
            <a:off x="265500" y="2779477"/>
            <a:ext cx="40452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0</a:t>
            </a:r>
            <a:r>
              <a:rPr b="1"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correct • solved at: </a:t>
            </a:r>
            <a:r>
              <a:rPr b="1" lang="en">
                <a:solidFill>
                  <a:schemeClr val="lt1"/>
                </a:solidFill>
              </a:rPr>
              <a:t>??:??</a:t>
            </a:r>
            <a:r>
              <a:rPr lang="en">
                <a:solidFill>
                  <a:schemeClr val="lt1"/>
                </a:solidFill>
              </a:rPr>
              <a:t> by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??</a:t>
            </a:r>
            <a:endParaRPr b="1"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</a:rPr>
              <a:t>??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4" name="Google Shape;13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Overview</a:t>
            </a:r>
            <a:endParaRPr sz="1400"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Given is a system of 3 equations in 4 variables “n”, “e”, “s”, “w”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system is underspecified, but relates all of the variables to each other.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objective is to make the maximum of |n|, |e|, |s|, |w| as small as possible under the constraints.</a:t>
            </a:r>
            <a:endParaRPr/>
          </a:p>
        </p:txBody>
      </p:sp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b="4187" l="0" r="0" t="4178"/>
          <a:stretch/>
        </p:blipFill>
        <p:spPr>
          <a:xfrm>
            <a:off x="1191250" y="107425"/>
            <a:ext cx="2193699" cy="1754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